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43192700" cx="323977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7" roundtripDataSignature="AMtx7miwYocPY0x4upRm+0W384HMiWs4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0" y="-148678"/>
            <a:ext cx="32400000" cy="4649320"/>
            <a:chOff x="0" y="-28575"/>
            <a:chExt cx="6227082" cy="893571"/>
          </a:xfrm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6227082" cy="864996"/>
            </a:xfrm>
            <a:custGeom>
              <a:rect b="b" l="l" r="r" t="t"/>
              <a:pathLst>
                <a:path extrusionOk="0" h="864996" w="6227082">
                  <a:moveTo>
                    <a:pt x="0" y="0"/>
                  </a:moveTo>
                  <a:lnTo>
                    <a:pt x="6227082" y="0"/>
                  </a:lnTo>
                  <a:lnTo>
                    <a:pt x="6227082" y="864996"/>
                  </a:lnTo>
                  <a:lnTo>
                    <a:pt x="0" y="864996"/>
                  </a:lnTo>
                  <a:close/>
                </a:path>
              </a:pathLst>
            </a:custGeom>
            <a:solidFill>
              <a:srgbClr val="FFA6BC"/>
            </a:solidFill>
            <a:ln>
              <a:noFill/>
            </a:ln>
          </p:spPr>
        </p:sp>
        <p:sp>
          <p:nvSpPr>
            <p:cNvPr id="86" name="Google Shape;86;p1"/>
            <p:cNvSpPr txBox="1"/>
            <p:nvPr/>
          </p:nvSpPr>
          <p:spPr>
            <a:xfrm>
              <a:off x="0" y="-28575"/>
              <a:ext cx="6227082" cy="8935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3325" lIns="23325" spcFirstLastPara="1" rIns="23325" wrap="square" tIns="23325">
              <a:noAutofit/>
            </a:bodyPr>
            <a:lstStyle/>
            <a:p>
              <a:pPr indent="0" lvl="0" marL="0" marR="0" rtl="0" algn="l">
                <a:lnSpc>
                  <a:spcPct val="1035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7" name="Google Shape;87;p1"/>
          <p:cNvGrpSpPr/>
          <p:nvPr/>
        </p:nvGrpSpPr>
        <p:grpSpPr>
          <a:xfrm>
            <a:off x="0" y="39811321"/>
            <a:ext cx="32400130" cy="3388691"/>
            <a:chOff x="0" y="-28575"/>
            <a:chExt cx="6227082" cy="651283"/>
          </a:xfrm>
        </p:grpSpPr>
        <p:sp>
          <p:nvSpPr>
            <p:cNvPr id="88" name="Google Shape;88;p1"/>
            <p:cNvSpPr/>
            <p:nvPr/>
          </p:nvSpPr>
          <p:spPr>
            <a:xfrm>
              <a:off x="0" y="0"/>
              <a:ext cx="6227082" cy="622708"/>
            </a:xfrm>
            <a:custGeom>
              <a:rect b="b" l="l" r="r" t="t"/>
              <a:pathLst>
                <a:path extrusionOk="0" h="622708" w="6227082">
                  <a:moveTo>
                    <a:pt x="0" y="0"/>
                  </a:moveTo>
                  <a:lnTo>
                    <a:pt x="6227082" y="0"/>
                  </a:lnTo>
                  <a:lnTo>
                    <a:pt x="6227082" y="622708"/>
                  </a:lnTo>
                  <a:lnTo>
                    <a:pt x="0" y="622708"/>
                  </a:lnTo>
                  <a:close/>
                </a:path>
              </a:pathLst>
            </a:custGeom>
            <a:solidFill>
              <a:srgbClr val="FFA6BC"/>
            </a:solidFill>
            <a:ln>
              <a:noFill/>
            </a:ln>
          </p:spPr>
        </p:sp>
        <p:sp>
          <p:nvSpPr>
            <p:cNvPr id="89" name="Google Shape;89;p1"/>
            <p:cNvSpPr txBox="1"/>
            <p:nvPr/>
          </p:nvSpPr>
          <p:spPr>
            <a:xfrm>
              <a:off x="0" y="-28575"/>
              <a:ext cx="6227082" cy="6512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3325" lIns="23325" spcFirstLastPara="1" rIns="23325" wrap="square" tIns="23325">
              <a:noAutofit/>
            </a:bodyPr>
            <a:lstStyle/>
            <a:p>
              <a:pPr indent="0" lvl="0" marL="0" marR="0" rtl="0" algn="l">
                <a:lnSpc>
                  <a:spcPct val="1035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0" name="Google Shape;90;p1"/>
          <p:cNvSpPr/>
          <p:nvPr/>
        </p:nvSpPr>
        <p:spPr>
          <a:xfrm>
            <a:off x="23130785" y="40260884"/>
            <a:ext cx="8981215" cy="2638232"/>
          </a:xfrm>
          <a:custGeom>
            <a:rect b="b" l="l" r="r" t="t"/>
            <a:pathLst>
              <a:path extrusionOk="0" h="2638232" w="8981215">
                <a:moveTo>
                  <a:pt x="0" y="0"/>
                </a:moveTo>
                <a:lnTo>
                  <a:pt x="8981215" y="0"/>
                </a:lnTo>
                <a:lnTo>
                  <a:pt x="8981215" y="2638232"/>
                </a:lnTo>
                <a:lnTo>
                  <a:pt x="0" y="26382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91" name="Google Shape;91;p1"/>
          <p:cNvGrpSpPr/>
          <p:nvPr/>
        </p:nvGrpSpPr>
        <p:grpSpPr>
          <a:xfrm>
            <a:off x="10144850" y="429700"/>
            <a:ext cx="19733850" cy="3592703"/>
            <a:chOff x="0" y="-1252879"/>
            <a:chExt cx="26311800" cy="5828526"/>
          </a:xfrm>
        </p:grpSpPr>
        <p:sp>
          <p:nvSpPr>
            <p:cNvPr id="92" name="Google Shape;92;p1"/>
            <p:cNvSpPr txBox="1"/>
            <p:nvPr/>
          </p:nvSpPr>
          <p:spPr>
            <a:xfrm>
              <a:off x="0" y="-1252879"/>
              <a:ext cx="26311800" cy="479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8000" u="none" cap="none" strike="noStrike">
                  <a:solidFill>
                    <a:srgbClr val="007FD0"/>
                  </a:solidFill>
                  <a:latin typeface="Arial"/>
                  <a:ea typeface="Arial"/>
                  <a:cs typeface="Arial"/>
                  <a:sym typeface="Arial"/>
                </a:rPr>
                <a:t>15º ENCONTRO NACIONAL DE RESIDÊNCIAS EM SAÚDE</a:t>
              </a:r>
              <a:endParaRPr/>
            </a:p>
          </p:txBody>
        </p:sp>
        <p:sp>
          <p:nvSpPr>
            <p:cNvPr id="93" name="Google Shape;93;p1"/>
            <p:cNvSpPr txBox="1"/>
            <p:nvPr/>
          </p:nvSpPr>
          <p:spPr>
            <a:xfrm>
              <a:off x="0" y="3576947"/>
              <a:ext cx="26119500" cy="998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1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999" u="none" cap="none" strike="noStrike">
                  <a:solidFill>
                    <a:srgbClr val="007FD0"/>
                  </a:solidFill>
                  <a:latin typeface="Arial"/>
                  <a:ea typeface="Arial"/>
                  <a:cs typeface="Arial"/>
                  <a:sym typeface="Arial"/>
                </a:rPr>
                <a:t>21 a 24 de Outubro de 2025</a:t>
              </a:r>
              <a:endParaRPr/>
            </a:p>
          </p:txBody>
        </p:sp>
      </p:grpSp>
      <p:sp>
        <p:nvSpPr>
          <p:cNvPr id="94" name="Google Shape;94;p1"/>
          <p:cNvSpPr txBox="1"/>
          <p:nvPr/>
        </p:nvSpPr>
        <p:spPr>
          <a:xfrm rot="-5400000">
            <a:off x="21023297" y="41313300"/>
            <a:ext cx="3240000" cy="5333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007FD0"/>
                </a:solidFill>
                <a:latin typeface="Arial"/>
                <a:ea typeface="Arial"/>
                <a:cs typeface="Arial"/>
                <a:sym typeface="Arial"/>
              </a:rPr>
              <a:t>REALIZAÇÃO</a:t>
            </a:r>
            <a:endParaRPr/>
          </a:p>
        </p:txBody>
      </p:sp>
      <p:grpSp>
        <p:nvGrpSpPr>
          <p:cNvPr id="95" name="Google Shape;95;p1"/>
          <p:cNvGrpSpPr/>
          <p:nvPr/>
        </p:nvGrpSpPr>
        <p:grpSpPr>
          <a:xfrm>
            <a:off x="728434" y="9185545"/>
            <a:ext cx="14917635" cy="15228719"/>
            <a:chOff x="0" y="-66675"/>
            <a:chExt cx="1441869" cy="1471937"/>
          </a:xfrm>
        </p:grpSpPr>
        <p:sp>
          <p:nvSpPr>
            <p:cNvPr id="96" name="Google Shape;96;p1"/>
            <p:cNvSpPr/>
            <p:nvPr/>
          </p:nvSpPr>
          <p:spPr>
            <a:xfrm>
              <a:off x="0" y="0"/>
              <a:ext cx="1441869" cy="1405262"/>
            </a:xfrm>
            <a:custGeom>
              <a:rect b="b" l="l" r="r" t="t"/>
              <a:pathLst>
                <a:path extrusionOk="0" h="1405262" w="1441869">
                  <a:moveTo>
                    <a:pt x="15569" y="0"/>
                  </a:moveTo>
                  <a:lnTo>
                    <a:pt x="1426300" y="0"/>
                  </a:lnTo>
                  <a:cubicBezTo>
                    <a:pt x="1434899" y="0"/>
                    <a:pt x="1441869" y="6971"/>
                    <a:pt x="1441869" y="15569"/>
                  </a:cubicBezTo>
                  <a:lnTo>
                    <a:pt x="1441869" y="1389693"/>
                  </a:lnTo>
                  <a:cubicBezTo>
                    <a:pt x="1441869" y="1398292"/>
                    <a:pt x="1434899" y="1405262"/>
                    <a:pt x="1426300" y="1405262"/>
                  </a:cubicBezTo>
                  <a:lnTo>
                    <a:pt x="15569" y="1405262"/>
                  </a:lnTo>
                  <a:cubicBezTo>
                    <a:pt x="6971" y="1405262"/>
                    <a:pt x="0" y="1398292"/>
                    <a:pt x="0" y="1389693"/>
                  </a:cubicBezTo>
                  <a:lnTo>
                    <a:pt x="0" y="15569"/>
                  </a:lnTo>
                  <a:cubicBezTo>
                    <a:pt x="0" y="6971"/>
                    <a:pt x="6971" y="0"/>
                    <a:pt x="15569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142875">
              <a:solidFill>
                <a:srgbClr val="FFA6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1"/>
            <p:cNvSpPr txBox="1"/>
            <p:nvPr/>
          </p:nvSpPr>
          <p:spPr>
            <a:xfrm>
              <a:off x="0" y="-66675"/>
              <a:ext cx="1441869" cy="14719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55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8" name="Google Shape;98;p1"/>
          <p:cNvGrpSpPr/>
          <p:nvPr/>
        </p:nvGrpSpPr>
        <p:grpSpPr>
          <a:xfrm>
            <a:off x="2522592" y="8337243"/>
            <a:ext cx="11329317" cy="2150356"/>
            <a:chOff x="0" y="-66675"/>
            <a:chExt cx="1095039" cy="207844"/>
          </a:xfrm>
        </p:grpSpPr>
        <p:sp>
          <p:nvSpPr>
            <p:cNvPr id="99" name="Google Shape;99;p1"/>
            <p:cNvSpPr/>
            <p:nvPr/>
          </p:nvSpPr>
          <p:spPr>
            <a:xfrm>
              <a:off x="0" y="0"/>
              <a:ext cx="1095039" cy="141169"/>
            </a:xfrm>
            <a:custGeom>
              <a:rect b="b" l="l" r="r" t="t"/>
              <a:pathLst>
                <a:path extrusionOk="0" h="141169" w="1095039">
                  <a:moveTo>
                    <a:pt x="18451" y="0"/>
                  </a:moveTo>
                  <a:lnTo>
                    <a:pt x="1076589" y="0"/>
                  </a:lnTo>
                  <a:cubicBezTo>
                    <a:pt x="1081482" y="0"/>
                    <a:pt x="1086175" y="1944"/>
                    <a:pt x="1089635" y="5404"/>
                  </a:cubicBezTo>
                  <a:cubicBezTo>
                    <a:pt x="1093095" y="8864"/>
                    <a:pt x="1095039" y="13557"/>
                    <a:pt x="1095039" y="18451"/>
                  </a:cubicBezTo>
                  <a:lnTo>
                    <a:pt x="1095039" y="122718"/>
                  </a:lnTo>
                  <a:cubicBezTo>
                    <a:pt x="1095039" y="127611"/>
                    <a:pt x="1093095" y="132304"/>
                    <a:pt x="1089635" y="135765"/>
                  </a:cubicBezTo>
                  <a:cubicBezTo>
                    <a:pt x="1086175" y="139225"/>
                    <a:pt x="1081482" y="141169"/>
                    <a:pt x="1076589" y="141169"/>
                  </a:cubicBezTo>
                  <a:lnTo>
                    <a:pt x="18451" y="141169"/>
                  </a:lnTo>
                  <a:cubicBezTo>
                    <a:pt x="8261" y="141169"/>
                    <a:pt x="0" y="132908"/>
                    <a:pt x="0" y="122718"/>
                  </a:cubicBezTo>
                  <a:lnTo>
                    <a:pt x="0" y="18451"/>
                  </a:lnTo>
                  <a:cubicBezTo>
                    <a:pt x="0" y="13557"/>
                    <a:pt x="1944" y="8864"/>
                    <a:pt x="5404" y="5404"/>
                  </a:cubicBezTo>
                  <a:cubicBezTo>
                    <a:pt x="8864" y="1944"/>
                    <a:pt x="13557" y="0"/>
                    <a:pt x="18451" y="0"/>
                  </a:cubicBezTo>
                  <a:close/>
                </a:path>
              </a:pathLst>
            </a:custGeom>
            <a:solidFill>
              <a:srgbClr val="FFA6BC"/>
            </a:solidFill>
            <a:ln cap="rnd" cmpd="sng" w="19050">
              <a:solidFill>
                <a:srgbClr val="FFA6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"/>
            <p:cNvSpPr txBox="1"/>
            <p:nvPr/>
          </p:nvSpPr>
          <p:spPr>
            <a:xfrm>
              <a:off x="0" y="-66675"/>
              <a:ext cx="1095039" cy="2078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55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1" name="Google Shape;101;p1"/>
          <p:cNvSpPr txBox="1"/>
          <p:nvPr/>
        </p:nvSpPr>
        <p:spPr>
          <a:xfrm>
            <a:off x="2522592" y="9448616"/>
            <a:ext cx="11329317" cy="7048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5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999" u="none" cap="none" strike="noStrike">
                <a:solidFill>
                  <a:srgbClr val="007FD0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/>
          </a:p>
        </p:txBody>
      </p:sp>
      <p:sp>
        <p:nvSpPr>
          <p:cNvPr id="102" name="Google Shape;102;p1"/>
          <p:cNvSpPr txBox="1"/>
          <p:nvPr/>
        </p:nvSpPr>
        <p:spPr>
          <a:xfrm>
            <a:off x="1459183" y="11211499"/>
            <a:ext cx="13456200" cy="698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100"/>
              <a:buNone/>
            </a:pPr>
            <a:r>
              <a:rPr lang="en-US" sz="4000"/>
              <a:t>O pôster deverá conter informações referentes ao seu trabalho apresentado no 15º ENRS para avaliação, tais como: Introdução (contextualização, justificativa e objetivo), método, resultados/discussão, considerações finais e outras informações pertinentes ao seu trabalho. Utilize tamanho de fonte 80 como mínimo para o título e fonte 40 como mínimo para o conteúdo. Este modelo já se encontra na formatação sugerida. Em caso de dúvidas referentes à apresentação ou ao formato do pôster, entre em contato pelo e-mail: movimentonacionalderesidencias@gmail.com.</a:t>
            </a:r>
            <a:endParaRPr sz="4000"/>
          </a:p>
        </p:txBody>
      </p:sp>
      <p:grpSp>
        <p:nvGrpSpPr>
          <p:cNvPr id="103" name="Google Shape;103;p1"/>
          <p:cNvGrpSpPr/>
          <p:nvPr/>
        </p:nvGrpSpPr>
        <p:grpSpPr>
          <a:xfrm>
            <a:off x="728434" y="25130985"/>
            <a:ext cx="14917635" cy="14270786"/>
            <a:chOff x="0" y="-66675"/>
            <a:chExt cx="1441869" cy="1379348"/>
          </a:xfrm>
        </p:grpSpPr>
        <p:sp>
          <p:nvSpPr>
            <p:cNvPr id="104" name="Google Shape;104;p1"/>
            <p:cNvSpPr/>
            <p:nvPr/>
          </p:nvSpPr>
          <p:spPr>
            <a:xfrm>
              <a:off x="0" y="0"/>
              <a:ext cx="1441869" cy="1312673"/>
            </a:xfrm>
            <a:custGeom>
              <a:rect b="b" l="l" r="r" t="t"/>
              <a:pathLst>
                <a:path extrusionOk="0" h="1312673" w="1441869">
                  <a:moveTo>
                    <a:pt x="15569" y="0"/>
                  </a:moveTo>
                  <a:lnTo>
                    <a:pt x="1426300" y="0"/>
                  </a:lnTo>
                  <a:cubicBezTo>
                    <a:pt x="1434899" y="0"/>
                    <a:pt x="1441869" y="6971"/>
                    <a:pt x="1441869" y="15569"/>
                  </a:cubicBezTo>
                  <a:lnTo>
                    <a:pt x="1441869" y="1297104"/>
                  </a:lnTo>
                  <a:cubicBezTo>
                    <a:pt x="1441869" y="1305702"/>
                    <a:pt x="1434899" y="1312673"/>
                    <a:pt x="1426300" y="1312673"/>
                  </a:cubicBezTo>
                  <a:lnTo>
                    <a:pt x="15569" y="1312673"/>
                  </a:lnTo>
                  <a:cubicBezTo>
                    <a:pt x="6971" y="1312673"/>
                    <a:pt x="0" y="1305702"/>
                    <a:pt x="0" y="1297104"/>
                  </a:cubicBezTo>
                  <a:lnTo>
                    <a:pt x="0" y="15569"/>
                  </a:lnTo>
                  <a:cubicBezTo>
                    <a:pt x="0" y="6971"/>
                    <a:pt x="6971" y="0"/>
                    <a:pt x="15569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142875">
              <a:solidFill>
                <a:srgbClr val="FFA6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"/>
            <p:cNvSpPr txBox="1"/>
            <p:nvPr/>
          </p:nvSpPr>
          <p:spPr>
            <a:xfrm>
              <a:off x="0" y="-66675"/>
              <a:ext cx="1441869" cy="13793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55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6" name="Google Shape;106;p1"/>
          <p:cNvGrpSpPr/>
          <p:nvPr/>
        </p:nvGrpSpPr>
        <p:grpSpPr>
          <a:xfrm>
            <a:off x="2522592" y="24400719"/>
            <a:ext cx="11329317" cy="2150356"/>
            <a:chOff x="0" y="-66675"/>
            <a:chExt cx="1095039" cy="207844"/>
          </a:xfrm>
        </p:grpSpPr>
        <p:sp>
          <p:nvSpPr>
            <p:cNvPr id="107" name="Google Shape;107;p1"/>
            <p:cNvSpPr/>
            <p:nvPr/>
          </p:nvSpPr>
          <p:spPr>
            <a:xfrm>
              <a:off x="0" y="0"/>
              <a:ext cx="1095039" cy="141169"/>
            </a:xfrm>
            <a:custGeom>
              <a:rect b="b" l="l" r="r" t="t"/>
              <a:pathLst>
                <a:path extrusionOk="0" h="141169" w="1095039">
                  <a:moveTo>
                    <a:pt x="18451" y="0"/>
                  </a:moveTo>
                  <a:lnTo>
                    <a:pt x="1076589" y="0"/>
                  </a:lnTo>
                  <a:cubicBezTo>
                    <a:pt x="1081482" y="0"/>
                    <a:pt x="1086175" y="1944"/>
                    <a:pt x="1089635" y="5404"/>
                  </a:cubicBezTo>
                  <a:cubicBezTo>
                    <a:pt x="1093095" y="8864"/>
                    <a:pt x="1095039" y="13557"/>
                    <a:pt x="1095039" y="18451"/>
                  </a:cubicBezTo>
                  <a:lnTo>
                    <a:pt x="1095039" y="122718"/>
                  </a:lnTo>
                  <a:cubicBezTo>
                    <a:pt x="1095039" y="127611"/>
                    <a:pt x="1093095" y="132304"/>
                    <a:pt x="1089635" y="135765"/>
                  </a:cubicBezTo>
                  <a:cubicBezTo>
                    <a:pt x="1086175" y="139225"/>
                    <a:pt x="1081482" y="141169"/>
                    <a:pt x="1076589" y="141169"/>
                  </a:cubicBezTo>
                  <a:lnTo>
                    <a:pt x="18451" y="141169"/>
                  </a:lnTo>
                  <a:cubicBezTo>
                    <a:pt x="8261" y="141169"/>
                    <a:pt x="0" y="132908"/>
                    <a:pt x="0" y="122718"/>
                  </a:cubicBezTo>
                  <a:lnTo>
                    <a:pt x="0" y="18451"/>
                  </a:lnTo>
                  <a:cubicBezTo>
                    <a:pt x="0" y="13557"/>
                    <a:pt x="1944" y="8864"/>
                    <a:pt x="5404" y="5404"/>
                  </a:cubicBezTo>
                  <a:cubicBezTo>
                    <a:pt x="8864" y="1944"/>
                    <a:pt x="13557" y="0"/>
                    <a:pt x="18451" y="0"/>
                  </a:cubicBezTo>
                  <a:close/>
                </a:path>
              </a:pathLst>
            </a:custGeom>
            <a:solidFill>
              <a:srgbClr val="FFA6BC"/>
            </a:solidFill>
            <a:ln cap="rnd" cmpd="sng" w="19050">
              <a:solidFill>
                <a:srgbClr val="FFA6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"/>
            <p:cNvSpPr txBox="1"/>
            <p:nvPr/>
          </p:nvSpPr>
          <p:spPr>
            <a:xfrm>
              <a:off x="0" y="-66675"/>
              <a:ext cx="1095039" cy="2078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55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9" name="Google Shape;109;p1"/>
          <p:cNvSpPr txBox="1"/>
          <p:nvPr/>
        </p:nvSpPr>
        <p:spPr>
          <a:xfrm>
            <a:off x="2522592" y="25512092"/>
            <a:ext cx="11329317" cy="7048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5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999" u="none" cap="none" strike="noStrike">
                <a:solidFill>
                  <a:srgbClr val="007FD0"/>
                </a:solidFill>
                <a:latin typeface="Arial"/>
                <a:ea typeface="Arial"/>
                <a:cs typeface="Arial"/>
                <a:sym typeface="Arial"/>
              </a:rPr>
              <a:t>MÉTODOS</a:t>
            </a:r>
            <a:endParaRPr/>
          </a:p>
        </p:txBody>
      </p:sp>
      <p:sp>
        <p:nvSpPr>
          <p:cNvPr id="110" name="Google Shape;110;p1"/>
          <p:cNvSpPr txBox="1"/>
          <p:nvPr/>
        </p:nvSpPr>
        <p:spPr>
          <a:xfrm>
            <a:off x="1459183" y="27274975"/>
            <a:ext cx="134562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05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/>
              <a:t>O método deve conter o tipo de pesquisa e o tipo de análise, bem como a população e a amostra, quando aplicável, os instrumentos técnicos de coleta de dados, além do local e do período de realização da pesquisa.</a:t>
            </a:r>
            <a:endParaRPr sz="4000"/>
          </a:p>
        </p:txBody>
      </p:sp>
      <p:grpSp>
        <p:nvGrpSpPr>
          <p:cNvPr id="111" name="Google Shape;111;p1"/>
          <p:cNvGrpSpPr/>
          <p:nvPr/>
        </p:nvGrpSpPr>
        <p:grpSpPr>
          <a:xfrm>
            <a:off x="16625952" y="30112082"/>
            <a:ext cx="14917635" cy="9289689"/>
            <a:chOff x="0" y="-66675"/>
            <a:chExt cx="1441869" cy="897898"/>
          </a:xfrm>
        </p:grpSpPr>
        <p:sp>
          <p:nvSpPr>
            <p:cNvPr id="112" name="Google Shape;112;p1"/>
            <p:cNvSpPr/>
            <p:nvPr/>
          </p:nvSpPr>
          <p:spPr>
            <a:xfrm>
              <a:off x="0" y="0"/>
              <a:ext cx="1441869" cy="831223"/>
            </a:xfrm>
            <a:custGeom>
              <a:rect b="b" l="l" r="r" t="t"/>
              <a:pathLst>
                <a:path extrusionOk="0" h="831223" w="1441869">
                  <a:moveTo>
                    <a:pt x="15569" y="0"/>
                  </a:moveTo>
                  <a:lnTo>
                    <a:pt x="1426300" y="0"/>
                  </a:lnTo>
                  <a:cubicBezTo>
                    <a:pt x="1434899" y="0"/>
                    <a:pt x="1441869" y="6971"/>
                    <a:pt x="1441869" y="15569"/>
                  </a:cubicBezTo>
                  <a:lnTo>
                    <a:pt x="1441869" y="815654"/>
                  </a:lnTo>
                  <a:cubicBezTo>
                    <a:pt x="1441869" y="819783"/>
                    <a:pt x="1440229" y="823743"/>
                    <a:pt x="1437309" y="826663"/>
                  </a:cubicBezTo>
                  <a:cubicBezTo>
                    <a:pt x="1434389" y="829583"/>
                    <a:pt x="1430429" y="831223"/>
                    <a:pt x="1426300" y="831223"/>
                  </a:cubicBezTo>
                  <a:lnTo>
                    <a:pt x="15569" y="831223"/>
                  </a:lnTo>
                  <a:cubicBezTo>
                    <a:pt x="6971" y="831223"/>
                    <a:pt x="0" y="824253"/>
                    <a:pt x="0" y="815654"/>
                  </a:cubicBezTo>
                  <a:lnTo>
                    <a:pt x="0" y="15569"/>
                  </a:lnTo>
                  <a:cubicBezTo>
                    <a:pt x="0" y="6971"/>
                    <a:pt x="6971" y="0"/>
                    <a:pt x="15569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142875">
              <a:solidFill>
                <a:srgbClr val="FFA6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"/>
            <p:cNvSpPr txBox="1"/>
            <p:nvPr/>
          </p:nvSpPr>
          <p:spPr>
            <a:xfrm>
              <a:off x="0" y="-66675"/>
              <a:ext cx="1441869" cy="8978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55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4" name="Google Shape;114;p1"/>
          <p:cNvGrpSpPr/>
          <p:nvPr/>
        </p:nvGrpSpPr>
        <p:grpSpPr>
          <a:xfrm>
            <a:off x="18420111" y="29381816"/>
            <a:ext cx="11329317" cy="2150356"/>
            <a:chOff x="0" y="-66675"/>
            <a:chExt cx="1095039" cy="207844"/>
          </a:xfrm>
        </p:grpSpPr>
        <p:sp>
          <p:nvSpPr>
            <p:cNvPr id="115" name="Google Shape;115;p1"/>
            <p:cNvSpPr/>
            <p:nvPr/>
          </p:nvSpPr>
          <p:spPr>
            <a:xfrm>
              <a:off x="0" y="0"/>
              <a:ext cx="1095039" cy="141169"/>
            </a:xfrm>
            <a:custGeom>
              <a:rect b="b" l="l" r="r" t="t"/>
              <a:pathLst>
                <a:path extrusionOk="0" h="141169" w="1095039">
                  <a:moveTo>
                    <a:pt x="18451" y="0"/>
                  </a:moveTo>
                  <a:lnTo>
                    <a:pt x="1076589" y="0"/>
                  </a:lnTo>
                  <a:cubicBezTo>
                    <a:pt x="1081482" y="0"/>
                    <a:pt x="1086175" y="1944"/>
                    <a:pt x="1089635" y="5404"/>
                  </a:cubicBezTo>
                  <a:cubicBezTo>
                    <a:pt x="1093095" y="8864"/>
                    <a:pt x="1095039" y="13557"/>
                    <a:pt x="1095039" y="18451"/>
                  </a:cubicBezTo>
                  <a:lnTo>
                    <a:pt x="1095039" y="122718"/>
                  </a:lnTo>
                  <a:cubicBezTo>
                    <a:pt x="1095039" y="127611"/>
                    <a:pt x="1093095" y="132304"/>
                    <a:pt x="1089635" y="135765"/>
                  </a:cubicBezTo>
                  <a:cubicBezTo>
                    <a:pt x="1086175" y="139225"/>
                    <a:pt x="1081482" y="141169"/>
                    <a:pt x="1076589" y="141169"/>
                  </a:cubicBezTo>
                  <a:lnTo>
                    <a:pt x="18451" y="141169"/>
                  </a:lnTo>
                  <a:cubicBezTo>
                    <a:pt x="8261" y="141169"/>
                    <a:pt x="0" y="132908"/>
                    <a:pt x="0" y="122718"/>
                  </a:cubicBezTo>
                  <a:lnTo>
                    <a:pt x="0" y="18451"/>
                  </a:lnTo>
                  <a:cubicBezTo>
                    <a:pt x="0" y="13557"/>
                    <a:pt x="1944" y="8864"/>
                    <a:pt x="5404" y="5404"/>
                  </a:cubicBezTo>
                  <a:cubicBezTo>
                    <a:pt x="8864" y="1944"/>
                    <a:pt x="13557" y="0"/>
                    <a:pt x="18451" y="0"/>
                  </a:cubicBezTo>
                  <a:close/>
                </a:path>
              </a:pathLst>
            </a:custGeom>
            <a:solidFill>
              <a:srgbClr val="FFA6BC"/>
            </a:solidFill>
            <a:ln cap="rnd" cmpd="sng" w="19050">
              <a:solidFill>
                <a:srgbClr val="FFA6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"/>
            <p:cNvSpPr txBox="1"/>
            <p:nvPr/>
          </p:nvSpPr>
          <p:spPr>
            <a:xfrm>
              <a:off x="0" y="-66675"/>
              <a:ext cx="1095039" cy="2078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55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7" name="Google Shape;117;p1"/>
          <p:cNvSpPr txBox="1"/>
          <p:nvPr/>
        </p:nvSpPr>
        <p:spPr>
          <a:xfrm>
            <a:off x="18420111" y="30493189"/>
            <a:ext cx="11329317" cy="7048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5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999" u="none" cap="none" strike="noStrike">
                <a:solidFill>
                  <a:srgbClr val="007FD0"/>
                </a:solidFill>
                <a:latin typeface="Arial"/>
                <a:ea typeface="Arial"/>
                <a:cs typeface="Arial"/>
                <a:sym typeface="Arial"/>
              </a:rPr>
              <a:t>CONSIDERAÇÕES FINAIS</a:t>
            </a:r>
            <a:endParaRPr/>
          </a:p>
        </p:txBody>
      </p:sp>
      <p:sp>
        <p:nvSpPr>
          <p:cNvPr id="118" name="Google Shape;118;p1"/>
          <p:cNvSpPr txBox="1"/>
          <p:nvPr/>
        </p:nvSpPr>
        <p:spPr>
          <a:xfrm>
            <a:off x="17356701" y="32256072"/>
            <a:ext cx="13456200" cy="15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05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/>
              <a:t>As considerações finais devem ser breves e responder às questões correspondentes aos objetivos.</a:t>
            </a:r>
            <a:endParaRPr sz="4000"/>
          </a:p>
          <a:p>
            <a:pPr indent="0" lvl="0" marL="0" marR="0" rtl="0" algn="ctr">
              <a:lnSpc>
                <a:spcPct val="105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9" name="Google Shape;119;p1"/>
          <p:cNvGrpSpPr/>
          <p:nvPr/>
        </p:nvGrpSpPr>
        <p:grpSpPr>
          <a:xfrm>
            <a:off x="16625952" y="9067511"/>
            <a:ext cx="14917577" cy="20327779"/>
            <a:chOff x="0" y="-66675"/>
            <a:chExt cx="1441869" cy="1964796"/>
          </a:xfrm>
        </p:grpSpPr>
        <p:sp>
          <p:nvSpPr>
            <p:cNvPr id="120" name="Google Shape;120;p1"/>
            <p:cNvSpPr/>
            <p:nvPr/>
          </p:nvSpPr>
          <p:spPr>
            <a:xfrm>
              <a:off x="0" y="0"/>
              <a:ext cx="1441869" cy="1898121"/>
            </a:xfrm>
            <a:custGeom>
              <a:rect b="b" l="l" r="r" t="t"/>
              <a:pathLst>
                <a:path extrusionOk="0" h="1898121" w="1441869">
                  <a:moveTo>
                    <a:pt x="15569" y="0"/>
                  </a:moveTo>
                  <a:lnTo>
                    <a:pt x="1426300" y="0"/>
                  </a:lnTo>
                  <a:cubicBezTo>
                    <a:pt x="1434899" y="0"/>
                    <a:pt x="1441869" y="6971"/>
                    <a:pt x="1441869" y="15569"/>
                  </a:cubicBezTo>
                  <a:lnTo>
                    <a:pt x="1441869" y="1882552"/>
                  </a:lnTo>
                  <a:cubicBezTo>
                    <a:pt x="1441869" y="1886681"/>
                    <a:pt x="1440229" y="1890641"/>
                    <a:pt x="1437309" y="1893561"/>
                  </a:cubicBezTo>
                  <a:cubicBezTo>
                    <a:pt x="1434389" y="1896481"/>
                    <a:pt x="1430429" y="1898121"/>
                    <a:pt x="1426300" y="1898121"/>
                  </a:cubicBezTo>
                  <a:lnTo>
                    <a:pt x="15569" y="1898121"/>
                  </a:lnTo>
                  <a:cubicBezTo>
                    <a:pt x="6971" y="1898121"/>
                    <a:pt x="0" y="1891150"/>
                    <a:pt x="0" y="1882552"/>
                  </a:cubicBezTo>
                  <a:lnTo>
                    <a:pt x="0" y="15569"/>
                  </a:lnTo>
                  <a:cubicBezTo>
                    <a:pt x="0" y="6971"/>
                    <a:pt x="6971" y="0"/>
                    <a:pt x="15569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142875">
              <a:solidFill>
                <a:srgbClr val="FFA6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"/>
            <p:cNvSpPr txBox="1"/>
            <p:nvPr/>
          </p:nvSpPr>
          <p:spPr>
            <a:xfrm>
              <a:off x="0" y="-66675"/>
              <a:ext cx="1441869" cy="19647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55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2" name="Google Shape;122;p1"/>
          <p:cNvGrpSpPr/>
          <p:nvPr/>
        </p:nvGrpSpPr>
        <p:grpSpPr>
          <a:xfrm>
            <a:off x="18420111" y="8337243"/>
            <a:ext cx="11329317" cy="2150356"/>
            <a:chOff x="0" y="-66675"/>
            <a:chExt cx="1095039" cy="207844"/>
          </a:xfrm>
        </p:grpSpPr>
        <p:sp>
          <p:nvSpPr>
            <p:cNvPr id="123" name="Google Shape;123;p1"/>
            <p:cNvSpPr/>
            <p:nvPr/>
          </p:nvSpPr>
          <p:spPr>
            <a:xfrm>
              <a:off x="0" y="0"/>
              <a:ext cx="1095039" cy="141169"/>
            </a:xfrm>
            <a:custGeom>
              <a:rect b="b" l="l" r="r" t="t"/>
              <a:pathLst>
                <a:path extrusionOk="0" h="141169" w="1095039">
                  <a:moveTo>
                    <a:pt x="18451" y="0"/>
                  </a:moveTo>
                  <a:lnTo>
                    <a:pt x="1076589" y="0"/>
                  </a:lnTo>
                  <a:cubicBezTo>
                    <a:pt x="1081482" y="0"/>
                    <a:pt x="1086175" y="1944"/>
                    <a:pt x="1089635" y="5404"/>
                  </a:cubicBezTo>
                  <a:cubicBezTo>
                    <a:pt x="1093095" y="8864"/>
                    <a:pt x="1095039" y="13557"/>
                    <a:pt x="1095039" y="18451"/>
                  </a:cubicBezTo>
                  <a:lnTo>
                    <a:pt x="1095039" y="122718"/>
                  </a:lnTo>
                  <a:cubicBezTo>
                    <a:pt x="1095039" y="127611"/>
                    <a:pt x="1093095" y="132304"/>
                    <a:pt x="1089635" y="135765"/>
                  </a:cubicBezTo>
                  <a:cubicBezTo>
                    <a:pt x="1086175" y="139225"/>
                    <a:pt x="1081482" y="141169"/>
                    <a:pt x="1076589" y="141169"/>
                  </a:cubicBezTo>
                  <a:lnTo>
                    <a:pt x="18451" y="141169"/>
                  </a:lnTo>
                  <a:cubicBezTo>
                    <a:pt x="8261" y="141169"/>
                    <a:pt x="0" y="132908"/>
                    <a:pt x="0" y="122718"/>
                  </a:cubicBezTo>
                  <a:lnTo>
                    <a:pt x="0" y="18451"/>
                  </a:lnTo>
                  <a:cubicBezTo>
                    <a:pt x="0" y="13557"/>
                    <a:pt x="1944" y="8864"/>
                    <a:pt x="5404" y="5404"/>
                  </a:cubicBezTo>
                  <a:cubicBezTo>
                    <a:pt x="8864" y="1944"/>
                    <a:pt x="13557" y="0"/>
                    <a:pt x="18451" y="0"/>
                  </a:cubicBezTo>
                  <a:close/>
                </a:path>
              </a:pathLst>
            </a:custGeom>
            <a:solidFill>
              <a:srgbClr val="FFA6BC"/>
            </a:solidFill>
            <a:ln cap="rnd" cmpd="sng" w="19050">
              <a:solidFill>
                <a:srgbClr val="FFA6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"/>
            <p:cNvSpPr txBox="1"/>
            <p:nvPr/>
          </p:nvSpPr>
          <p:spPr>
            <a:xfrm>
              <a:off x="0" y="-66675"/>
              <a:ext cx="1095039" cy="2078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55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5" name="Google Shape;125;p1"/>
          <p:cNvSpPr txBox="1"/>
          <p:nvPr/>
        </p:nvSpPr>
        <p:spPr>
          <a:xfrm>
            <a:off x="18420111" y="9448616"/>
            <a:ext cx="11329317" cy="7048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5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999" u="none" cap="none" strike="noStrike">
                <a:solidFill>
                  <a:srgbClr val="007FD0"/>
                </a:solidFill>
                <a:latin typeface="Arial"/>
                <a:ea typeface="Arial"/>
                <a:cs typeface="Arial"/>
                <a:sym typeface="Arial"/>
              </a:rPr>
              <a:t>RESULTADOS / DISCUSSÃO</a:t>
            </a:r>
            <a:endParaRPr/>
          </a:p>
        </p:txBody>
      </p:sp>
      <p:sp>
        <p:nvSpPr>
          <p:cNvPr id="126" name="Google Shape;126;p1"/>
          <p:cNvSpPr txBox="1"/>
          <p:nvPr/>
        </p:nvSpPr>
        <p:spPr>
          <a:xfrm>
            <a:off x="17356701" y="11211499"/>
            <a:ext cx="134562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05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/>
              <a:t>Os resultados devem responder aos objetivos. Sempre que possível, insira figuras, tabelas ou quadros para ilustrar os resultados e a discussão da pesquisa.</a:t>
            </a:r>
            <a:endParaRPr sz="4000"/>
          </a:p>
        </p:txBody>
      </p:sp>
      <p:sp>
        <p:nvSpPr>
          <p:cNvPr id="127" name="Google Shape;127;p1"/>
          <p:cNvSpPr txBox="1"/>
          <p:nvPr/>
        </p:nvSpPr>
        <p:spPr>
          <a:xfrm>
            <a:off x="728434" y="41256150"/>
            <a:ext cx="56163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5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999" u="none" cap="none" strike="noStrike">
                <a:solidFill>
                  <a:srgbClr val="007FD0"/>
                </a:solidFill>
                <a:latin typeface="Arial"/>
                <a:ea typeface="Arial"/>
                <a:cs typeface="Arial"/>
                <a:sym typeface="Arial"/>
              </a:rPr>
              <a:t>EIXO TEMÁTICO: </a:t>
            </a:r>
            <a:endParaRPr/>
          </a:p>
        </p:txBody>
      </p:sp>
      <p:sp>
        <p:nvSpPr>
          <p:cNvPr id="128" name="Google Shape;128;p1"/>
          <p:cNvSpPr txBox="1"/>
          <p:nvPr/>
        </p:nvSpPr>
        <p:spPr>
          <a:xfrm>
            <a:off x="6344834" y="41056125"/>
            <a:ext cx="134562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5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9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Preencher com base na descrição das normas de submissão.</a:t>
            </a:r>
            <a:endParaRPr/>
          </a:p>
        </p:txBody>
      </p:sp>
      <p:sp>
        <p:nvSpPr>
          <p:cNvPr id="129" name="Google Shape;129;p1"/>
          <p:cNvSpPr txBox="1"/>
          <p:nvPr/>
        </p:nvSpPr>
        <p:spPr>
          <a:xfrm>
            <a:off x="7479397" y="5045613"/>
            <a:ext cx="24920603" cy="1133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49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DO TRABALHO</a:t>
            </a:r>
            <a:endParaRPr/>
          </a:p>
        </p:txBody>
      </p:sp>
      <p:sp>
        <p:nvSpPr>
          <p:cNvPr id="130" name="Google Shape;130;p1"/>
          <p:cNvSpPr txBox="1"/>
          <p:nvPr/>
        </p:nvSpPr>
        <p:spPr>
          <a:xfrm>
            <a:off x="7479347" y="6303863"/>
            <a:ext cx="249207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5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Nome do autor A; Nome do autor B; Nome do autor C; Nome do Autor D; Orientador</a:t>
            </a:r>
            <a:endParaRPr sz="4000"/>
          </a:p>
          <a:p>
            <a:pPr indent="0" lvl="0" marL="0" marR="0" rtl="0" algn="ctr">
              <a:lnSpc>
                <a:spcPct val="105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Afiliação do autor A; Afiliação do autor B; Afiliação do autor C; Afiliação do autor D; Afiliação do orientador</a:t>
            </a:r>
            <a:endParaRPr sz="4000"/>
          </a:p>
          <a:p>
            <a:pPr indent="0" lvl="0" marL="0" marR="0" rtl="0" algn="ctr">
              <a:lnSpc>
                <a:spcPct val="105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Nome/e-mail do autor correspondente</a:t>
            </a:r>
            <a:endParaRPr sz="4000"/>
          </a:p>
        </p:txBody>
      </p:sp>
      <p:pic>
        <p:nvPicPr>
          <p:cNvPr id="131" name="Google Shape;131;p1" title="Logo Oficial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21400" y="1260275"/>
            <a:ext cx="6344725" cy="6344725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1"/>
          <p:cNvSpPr txBox="1"/>
          <p:nvPr/>
        </p:nvSpPr>
        <p:spPr>
          <a:xfrm>
            <a:off x="19890810" y="20960584"/>
            <a:ext cx="8388000" cy="1033200"/>
          </a:xfrm>
          <a:prstGeom prst="rect">
            <a:avLst/>
          </a:prstGeom>
          <a:noFill/>
          <a:ln>
            <a:noFill/>
          </a:ln>
        </p:spPr>
        <p:txBody>
          <a:bodyPr anchorCtr="0" anchor="t" bIns="84825" lIns="84825" spcFirstLastPara="1" rIns="84825" wrap="square" tIns="8482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800" u="none" cap="none" strike="noStrike">
                <a:solidFill>
                  <a:srgbClr val="000000"/>
                </a:solidFill>
              </a:rPr>
              <a:t>Figura 1 – Quantitativo de trabalhos aprovados em 2019.</a:t>
            </a:r>
            <a:endParaRPr b="0" i="0" sz="28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3" name="Google Shape;133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9506976" y="14711821"/>
            <a:ext cx="9155521" cy="62487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